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94595" autoAdjust="0"/>
  </p:normalViewPr>
  <p:slideViewPr>
    <p:cSldViewPr snapToGrid="0">
      <p:cViewPr varScale="1">
        <p:scale>
          <a:sx n="105" d="100"/>
          <a:sy n="105" d="100"/>
        </p:scale>
        <p:origin x="15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06-03-2017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06-03-2017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06-03-2017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06-03-2017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06-03-2017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06-03-2017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06-03-2017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06-03-2017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06-03-2017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06-03-2017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06-03-2017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06-03-2017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06-03-2017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dirty="0"/>
              <a:t>Eksempler: </a:t>
            </a:r>
          </a:p>
          <a:p>
            <a:pPr>
              <a:spcAft>
                <a:spcPts val="600"/>
              </a:spcAft>
            </a:pPr>
            <a:r>
              <a:rPr lang="da-DK" dirty="0" err="1"/>
              <a:t>Build</a:t>
            </a:r>
            <a:r>
              <a:rPr lang="da-DK" dirty="0"/>
              <a:t>-serverafvikling af tests</a:t>
            </a:r>
          </a:p>
          <a:p>
            <a:pPr>
              <a:spcAft>
                <a:spcPts val="600"/>
              </a:spcAft>
            </a:pPr>
            <a:r>
              <a:rPr lang="da-DK" dirty="0"/>
              <a:t>Standup- og </a:t>
            </a:r>
            <a:r>
              <a:rPr lang="da-DK" dirty="0" err="1"/>
              <a:t>replenishment</a:t>
            </a:r>
            <a:r>
              <a:rPr lang="da-DK" dirty="0"/>
              <a:t>-møder</a:t>
            </a:r>
          </a:p>
          <a:p>
            <a:pPr>
              <a:spcAft>
                <a:spcPts val="600"/>
              </a:spcAft>
            </a:pPr>
            <a:r>
              <a:rPr lang="da-DK" dirty="0"/>
              <a:t>Flowmetrikker</a:t>
            </a:r>
          </a:p>
          <a:p>
            <a:pPr>
              <a:spcAft>
                <a:spcPts val="600"/>
              </a:spcAft>
            </a:pPr>
            <a:r>
              <a:rPr lang="da-DK" dirty="0"/>
              <a:t>Medarbejder- og kundetilfredsmålinger</a:t>
            </a:r>
          </a:p>
          <a:p>
            <a:pPr>
              <a:spcAft>
                <a:spcPts val="600"/>
              </a:spcAft>
            </a:pPr>
            <a:r>
              <a:rPr lang="da-DK" dirty="0"/>
              <a:t>Applikationsinstrumentering</a:t>
            </a:r>
          </a:p>
          <a:p>
            <a:pPr>
              <a:spcAft>
                <a:spcPts val="600"/>
              </a:spcAft>
            </a:pPr>
            <a:r>
              <a:rPr lang="da-DK" dirty="0" err="1"/>
              <a:t>HelpDesk</a:t>
            </a:r>
            <a:r>
              <a:rPr lang="da-DK" dirty="0"/>
              <a:t> med op</a:t>
            </a:r>
            <a:r>
              <a:rPr lang="nn-NO" dirty="0" err="1"/>
              <a:t>følgning</a:t>
            </a:r>
            <a:r>
              <a:rPr lang="nn-NO" dirty="0"/>
              <a:t> </a:t>
            </a:r>
            <a:endParaRPr lang="da-DK" dirty="0"/>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dirty="0"/>
              <a:t>Egnethed til formålet</a:t>
            </a:r>
            <a:br>
              <a:rPr lang="da-DK" dirty="0"/>
            </a:br>
            <a:r>
              <a:rPr lang="da-DK" dirty="0"/>
              <a:t>(</a:t>
            </a:r>
            <a:r>
              <a:rPr lang="da-DK" i="1" dirty="0"/>
              <a:t>Fit for Purpose</a:t>
            </a:r>
            <a:r>
              <a:rPr lang="da-DK" dirty="0"/>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dirty="0">
                <a:solidFill>
                  <a:schemeClr val="bg1">
                    <a:lumMod val="95000"/>
                  </a:schemeClr>
                </a:solidFill>
              </a:rPr>
              <a:t>Hvorfor </a:t>
            </a:r>
            <a:r>
              <a:rPr lang="nn-NO" dirty="0">
                <a:solidFill>
                  <a:schemeClr val="bg1">
                    <a:lumMod val="95000"/>
                  </a:schemeClr>
                </a:solidFill>
              </a:rPr>
              <a:t>findes dit/jeres service/team?</a:t>
            </a:r>
          </a:p>
          <a:p>
            <a:pPr marL="0" indent="0">
              <a:spcAft>
                <a:spcPts val="600"/>
              </a:spcAft>
              <a:buNone/>
            </a:pPr>
            <a:r>
              <a:rPr lang="nn-NO" b="1" dirty="0">
                <a:solidFill>
                  <a:schemeClr val="bg1">
                    <a:lumMod val="95000"/>
                  </a:schemeClr>
                </a:solidFill>
              </a:rPr>
              <a:t>Hvem/hvilke </a:t>
            </a:r>
            <a:r>
              <a:rPr lang="nn-NO" dirty="0">
                <a:solidFill>
                  <a:schemeClr val="bg1">
                    <a:lumMod val="95000"/>
                  </a:schemeClr>
                </a:solidFill>
              </a:rPr>
              <a:t>servicerer du/I?</a:t>
            </a:r>
          </a:p>
          <a:p>
            <a:pPr marL="0" indent="0">
              <a:spcAft>
                <a:spcPts val="600"/>
              </a:spcAft>
              <a:buNone/>
            </a:pPr>
            <a:r>
              <a:rPr lang="nn-NO" dirty="0">
                <a:solidFill>
                  <a:schemeClr val="bg1">
                    <a:lumMod val="95000"/>
                  </a:schemeClr>
                </a:solidFill>
              </a:rPr>
              <a:t>Hvilke </a:t>
            </a:r>
            <a:r>
              <a:rPr lang="nn-NO" b="1" dirty="0">
                <a:solidFill>
                  <a:schemeClr val="bg1">
                    <a:lumMod val="95000"/>
                  </a:schemeClr>
                </a:solidFill>
              </a:rPr>
              <a:t>værdier </a:t>
            </a:r>
            <a:r>
              <a:rPr lang="nn-NO" dirty="0">
                <a:solidFill>
                  <a:schemeClr val="bg1">
                    <a:lumMod val="95000"/>
                  </a:schemeClr>
                </a:solidFill>
              </a:rPr>
              <a:t>vil du/I opretholde?</a:t>
            </a:r>
          </a:p>
          <a:p>
            <a:pPr marL="0" indent="0">
              <a:spcAft>
                <a:spcPts val="600"/>
              </a:spcAft>
              <a:buNone/>
            </a:pPr>
            <a:r>
              <a:rPr lang="nn-NO" b="1" dirty="0">
                <a:solidFill>
                  <a:schemeClr val="bg1">
                    <a:lumMod val="95000"/>
                  </a:schemeClr>
                </a:solidFill>
              </a:rPr>
              <a:t>Hvordan</a:t>
            </a:r>
            <a:r>
              <a:rPr lang="nn-NO" dirty="0">
                <a:solidFill>
                  <a:schemeClr val="bg1">
                    <a:lumMod val="95000"/>
                  </a:schemeClr>
                </a:solidFill>
              </a:rPr>
              <a:t> måler dine/jeres </a:t>
            </a:r>
            <a:r>
              <a:rPr lang="nn-NO" i="1" dirty="0">
                <a:solidFill>
                  <a:schemeClr val="bg1">
                    <a:lumMod val="95000"/>
                  </a:schemeClr>
                </a:solidFill>
              </a:rPr>
              <a:t>stakeholders</a:t>
            </a:r>
            <a:r>
              <a:rPr lang="nn-NO" dirty="0">
                <a:solidFill>
                  <a:schemeClr val="bg1">
                    <a:lumMod val="95000"/>
                  </a:schemeClr>
                </a:solidFill>
              </a:rPr>
              <a:t> </a:t>
            </a:r>
            <a:br>
              <a:rPr lang="nn-NO" dirty="0">
                <a:solidFill>
                  <a:schemeClr val="bg1">
                    <a:lumMod val="95000"/>
                  </a:schemeClr>
                </a:solidFill>
              </a:rPr>
            </a:br>
            <a:r>
              <a:rPr lang="nn-NO" dirty="0">
                <a:solidFill>
                  <a:schemeClr val="bg1">
                    <a:lumMod val="95000"/>
                  </a:schemeClr>
                </a:solidFill>
              </a:rPr>
              <a:t>den værdi de får?</a:t>
            </a:r>
          </a:p>
          <a:p>
            <a:pPr marL="0" indent="0">
              <a:spcAft>
                <a:spcPts val="600"/>
              </a:spcAft>
              <a:buNone/>
            </a:pPr>
            <a:r>
              <a:rPr lang="nn-NO" dirty="0">
                <a:solidFill>
                  <a:schemeClr val="bg1">
                    <a:lumMod val="95000"/>
                  </a:schemeClr>
                </a:solidFill>
              </a:rPr>
              <a:t>Er du/I </a:t>
            </a:r>
            <a:r>
              <a:rPr lang="nn-NO" b="1" dirty="0">
                <a:solidFill>
                  <a:schemeClr val="bg1">
                    <a:lumMod val="95000"/>
                  </a:schemeClr>
                </a:solidFill>
              </a:rPr>
              <a:t>optimeret</a:t>
            </a:r>
            <a:r>
              <a:rPr lang="nn-NO" dirty="0">
                <a:solidFill>
                  <a:schemeClr val="bg1">
                    <a:lumMod val="95000"/>
                  </a:schemeClr>
                </a:solidFill>
              </a:rPr>
              <a:t> til formålet?</a:t>
            </a:r>
          </a:p>
          <a:p>
            <a:pPr marL="0" indent="0">
              <a:spcAft>
                <a:spcPts val="600"/>
              </a:spcAft>
              <a:buNone/>
            </a:pPr>
            <a:endParaRPr lang="nn-NO" dirty="0">
              <a:solidFill>
                <a:schemeClr val="bg1">
                  <a:lumMod val="95000"/>
                </a:schemeClr>
              </a:solidFill>
            </a:endParaRPr>
          </a:p>
          <a:p>
            <a:pPr marL="0" indent="0">
              <a:spcAft>
                <a:spcPts val="600"/>
              </a:spcAft>
              <a:buNone/>
            </a:pPr>
            <a:r>
              <a:rPr lang="nn-NO" i="1" dirty="0">
                <a:solidFill>
                  <a:schemeClr val="bg1">
                    <a:lumMod val="95000"/>
                  </a:schemeClr>
                </a:solidFill>
              </a:rPr>
              <a:t>Feedback loops: Net Fitness Score (NFS) &amp; </a:t>
            </a:r>
            <a:br>
              <a:rPr lang="nn-NO" i="1" dirty="0">
                <a:solidFill>
                  <a:schemeClr val="bg1">
                    <a:lumMod val="95000"/>
                  </a:schemeClr>
                </a:solidFill>
              </a:rPr>
            </a:br>
            <a:r>
              <a:rPr lang="nn-NO" i="1" dirty="0">
                <a:solidFill>
                  <a:schemeClr val="bg1">
                    <a:lumMod val="95000"/>
                  </a:schemeClr>
                </a:solidFill>
              </a:rPr>
              <a:t>Capability Matrix</a:t>
            </a:r>
          </a:p>
          <a:p>
            <a:pPr marL="0" indent="0">
              <a:spcAft>
                <a:spcPts val="600"/>
              </a:spcAft>
              <a:buNone/>
            </a:pPr>
            <a:endParaRPr lang="nn-NO" dirty="0">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dirty="0"/>
              <a:t>Den generelle proces til at bestemme risiko og evner iht. et teams leveringsevner er:</a:t>
            </a:r>
          </a:p>
          <a:p>
            <a:r>
              <a:rPr lang="da-DK" sz="1600" dirty="0"/>
              <a:t>List de specifikke færdigheder teamet har brug for</a:t>
            </a:r>
          </a:p>
          <a:p>
            <a:r>
              <a:rPr lang="da-DK" sz="1600" dirty="0"/>
              <a:t>Lad teamet </a:t>
            </a:r>
            <a:r>
              <a:rPr lang="da-DK" sz="1600" i="1" dirty="0" err="1"/>
              <a:t>self</a:t>
            </a:r>
            <a:r>
              <a:rPr lang="da-DK" sz="1600" i="1" dirty="0"/>
              <a:t> </a:t>
            </a:r>
            <a:r>
              <a:rPr lang="da-DK" sz="1600" i="1" dirty="0" err="1"/>
              <a:t>assess</a:t>
            </a:r>
            <a:r>
              <a:rPr lang="da-DK" sz="1600" i="1" dirty="0"/>
              <a:t> </a:t>
            </a:r>
            <a:r>
              <a:rPr lang="da-DK" sz="1600" dirty="0"/>
              <a:t>dygtighedsniveauer pr. færdighed</a:t>
            </a:r>
          </a:p>
          <a:p>
            <a:r>
              <a:rPr lang="da-DK" sz="1600" dirty="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dirty="0"/>
              <a:t>Til enhver ønsket færdighed angives pr. medlem:</a:t>
            </a:r>
          </a:p>
          <a:p>
            <a:r>
              <a:rPr lang="da-DK" sz="1600" dirty="0"/>
              <a:t>Jeg kan undervise andre (lærere)</a:t>
            </a:r>
          </a:p>
          <a:p>
            <a:r>
              <a:rPr lang="da-DK" sz="1600" dirty="0"/>
              <a:t>Jeg kan gøre selvstændigt, og vide, hvornår at stille spørgsmål (</a:t>
            </a:r>
            <a:r>
              <a:rPr lang="da-DK" sz="1600" i="1" dirty="0"/>
              <a:t>doers</a:t>
            </a:r>
            <a:r>
              <a:rPr lang="da-DK" sz="1600" dirty="0"/>
              <a:t>)</a:t>
            </a:r>
          </a:p>
          <a:p>
            <a:r>
              <a:rPr lang="da-DK" sz="1600" dirty="0"/>
              <a:t>Jeg ønsker tilegne mig evnen,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t>
            </a:r>
            <a:r>
              <a:rPr lang="nn-NO" dirty="0" err="1">
                <a:solidFill>
                  <a:schemeClr val="bg1"/>
                </a:solidFill>
              </a:rPr>
              <a:t>arbejdes</a:t>
            </a:r>
            <a:r>
              <a:rPr lang="nn-NO" dirty="0">
                <a:solidFill>
                  <a:schemeClr val="bg1"/>
                </a:solidFill>
              </a:rPr>
              <a:t>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31023"/>
            <a:ext cx="5915025" cy="2078328"/>
          </a:xfrm>
          <a:solidFill>
            <a:schemeClr val="bg1"/>
          </a:solidFill>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Særlig </a:t>
            </a:r>
            <a:r>
              <a:rPr lang="nn-NO" err="1"/>
              <a:t>risikohåndtering</a:t>
            </a:r>
            <a:endParaRPr lang="nn-NO"/>
          </a:p>
          <a:p>
            <a:pPr>
              <a:spcAft>
                <a:spcPts val="600"/>
              </a:spcAft>
            </a:pPr>
            <a:r>
              <a:rPr lang="nn-NO" err="1"/>
              <a:t>Fx</a:t>
            </a:r>
            <a:r>
              <a:rPr lang="nn-NO"/>
              <a:t> </a:t>
            </a:r>
            <a:r>
              <a:rPr lang="nn-NO" err="1"/>
              <a:t>årsopdatering</a:t>
            </a:r>
            <a:r>
              <a:rPr lang="nn-NO"/>
              <a:t>, ny </a:t>
            </a:r>
            <a:r>
              <a:rPr lang="nn-NO" err="1"/>
              <a:t>skattelovgivning</a:t>
            </a:r>
            <a:r>
              <a:rPr lang="nn-NO"/>
              <a:t> og </a:t>
            </a:r>
            <a:r>
              <a:rPr lang="nn-NO" err="1"/>
              <a:t>licitationstilbud</a:t>
            </a:r>
            <a:endParaRPr lang="nn-NO"/>
          </a:p>
          <a:p>
            <a:pPr>
              <a:spcAft>
                <a:spcPts val="600"/>
              </a:spcAft>
            </a:pPr>
            <a:r>
              <a:rPr lang="nn-NO"/>
              <a:t>NB. ≠ </a:t>
            </a:r>
            <a:r>
              <a:rPr lang="nn-NO" err="1"/>
              <a:t>projektdeadline</a:t>
            </a:r>
            <a:r>
              <a:rPr lang="nn-NO"/>
              <a:t> (med mindre </a:t>
            </a:r>
            <a:r>
              <a:rPr lang="nn-NO" err="1"/>
              <a:t>kæmpe</a:t>
            </a:r>
            <a:r>
              <a:rPr lang="nn-NO"/>
              <a:t> </a:t>
            </a:r>
            <a:r>
              <a:rPr lang="nn-NO" err="1"/>
              <a:t>bøde</a:t>
            </a:r>
            <a:r>
              <a:rPr lang="nn-NO"/>
              <a:t> venter)</a:t>
            </a:r>
          </a:p>
          <a:p>
            <a:pPr>
              <a:spcAft>
                <a:spcPts val="600"/>
              </a:spcAft>
            </a:pPr>
            <a:r>
              <a:rPr lang="nn-NO"/>
              <a:t>Kan </a:t>
            </a:r>
            <a:r>
              <a:rPr lang="nn-NO" err="1"/>
              <a:t>omdannes</a:t>
            </a:r>
            <a:r>
              <a:rPr lang="nn-NO"/>
              <a:t> til haster, </a:t>
            </a:r>
            <a:r>
              <a:rPr lang="nn-NO" err="1"/>
              <a:t>hvis</a:t>
            </a:r>
            <a:r>
              <a:rPr lang="nn-NO"/>
              <a:t> prognosen </a:t>
            </a:r>
            <a:r>
              <a:rPr lang="nn-NO" err="1"/>
              <a:t>ikke</a:t>
            </a:r>
            <a:r>
              <a:rPr lang="nn-NO"/>
              <a:t> </a:t>
            </a:r>
            <a:r>
              <a:rPr lang="nn-NO" err="1"/>
              <a:t>holder</a:t>
            </a:r>
            <a:r>
              <a:rPr lang="nn-NO"/>
              <a:t>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dirty="0"/>
              <a:t>... jf. </a:t>
            </a:r>
            <a:r>
              <a:rPr lang="nn-NO" dirty="0" err="1"/>
              <a:t>tidligere</a:t>
            </a:r>
            <a:r>
              <a:rPr lang="nn-NO" dirty="0"/>
              <a:t> </a:t>
            </a:r>
            <a:r>
              <a:rPr lang="nn-NO" dirty="0" err="1"/>
              <a:t>afsnit</a:t>
            </a:r>
            <a:r>
              <a:rPr lang="nn-NO" dirty="0"/>
              <a:t> </a:t>
            </a:r>
            <a:r>
              <a:rPr lang="nn-NO" dirty="0" err="1"/>
              <a:t>derom</a:t>
            </a:r>
            <a:r>
              <a:rPr lang="nn-NO" dirty="0"/>
              <a:t>.</a:t>
            </a:r>
          </a:p>
          <a:p>
            <a:pPr marL="0" indent="0">
              <a:spcAft>
                <a:spcPts val="600"/>
              </a:spcAft>
              <a:buNone/>
            </a:pPr>
            <a:endParaRPr lang="nn-NO" dirty="0"/>
          </a:p>
          <a:p>
            <a:pPr marL="0" indent="0">
              <a:spcAft>
                <a:spcPts val="600"/>
              </a:spcAft>
              <a:buNone/>
            </a:pPr>
            <a:r>
              <a:rPr lang="nn-NO" dirty="0" err="1"/>
              <a:t>Vejledning</a:t>
            </a:r>
            <a:r>
              <a:rPr lang="nn-NO" dirty="0"/>
              <a:t>: En sund mix (</a:t>
            </a:r>
            <a:r>
              <a:rPr lang="nn-NO" dirty="0" err="1"/>
              <a:t>mht</a:t>
            </a:r>
            <a:r>
              <a:rPr lang="nn-NO" dirty="0"/>
              <a:t>. </a:t>
            </a:r>
            <a:r>
              <a:rPr lang="nn-NO" dirty="0" err="1"/>
              <a:t>bæredygtigt</a:t>
            </a:r>
            <a:r>
              <a:rPr lang="nn-NO" dirty="0"/>
              <a:t> </a:t>
            </a:r>
            <a:r>
              <a:rPr lang="nn-NO" dirty="0" err="1"/>
              <a:t>arbejdsmiljø</a:t>
            </a:r>
            <a:r>
              <a:rPr lang="nn-NO" dirty="0"/>
              <a:t> og </a:t>
            </a:r>
            <a:r>
              <a:rPr lang="nn-NO" dirty="0" err="1"/>
              <a:t>tekniskt</a:t>
            </a:r>
            <a:r>
              <a:rPr lang="nn-NO" dirty="0"/>
              <a:t> fundament) kunne være:</a:t>
            </a:r>
          </a:p>
          <a:p>
            <a:pPr>
              <a:spcAft>
                <a:spcPts val="600"/>
              </a:spcAft>
            </a:pPr>
            <a:r>
              <a:rPr lang="nn-NO" dirty="0" err="1"/>
              <a:t>Expedite</a:t>
            </a:r>
            <a:r>
              <a:rPr lang="nn-NO" dirty="0"/>
              <a:t>: 10%</a:t>
            </a:r>
          </a:p>
          <a:p>
            <a:pPr>
              <a:spcAft>
                <a:spcPts val="600"/>
              </a:spcAft>
            </a:pPr>
            <a:r>
              <a:rPr lang="nn-NO" dirty="0"/>
              <a:t>Fast dato: 10%</a:t>
            </a:r>
          </a:p>
          <a:p>
            <a:pPr>
              <a:spcAft>
                <a:spcPts val="600"/>
              </a:spcAft>
            </a:pPr>
            <a:r>
              <a:rPr lang="nn-NO" dirty="0"/>
              <a:t>Standard: 40%</a:t>
            </a:r>
          </a:p>
          <a:p>
            <a:pPr>
              <a:spcAft>
                <a:spcPts val="600"/>
              </a:spcAft>
            </a:pPr>
            <a:r>
              <a:rPr lang="nn-NO" dirty="0"/>
              <a:t>Ubestemt: 40%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dirty="0" err="1"/>
              <a:t>Planlæg</a:t>
            </a:r>
            <a:r>
              <a:rPr lang="nn-NO" b="1" dirty="0"/>
              <a:t> </a:t>
            </a:r>
            <a:r>
              <a:rPr lang="nn-NO" b="1" dirty="0" err="1"/>
              <a:t>hvervet</a:t>
            </a:r>
            <a:r>
              <a:rPr lang="nn-NO" dirty="0"/>
              <a:t> </a:t>
            </a:r>
            <a:r>
              <a:rPr lang="nn-NO" dirty="0" err="1"/>
              <a:t>ift</a:t>
            </a:r>
            <a:r>
              <a:rPr lang="nn-NO" dirty="0"/>
              <a:t>. </a:t>
            </a:r>
            <a:r>
              <a:rPr lang="nn-NO" dirty="0" err="1"/>
              <a:t>hvem</a:t>
            </a:r>
            <a:r>
              <a:rPr lang="nn-NO" dirty="0"/>
              <a:t>, </a:t>
            </a:r>
            <a:r>
              <a:rPr lang="nn-NO" dirty="0" err="1"/>
              <a:t>hvorhen</a:t>
            </a:r>
            <a:r>
              <a:rPr lang="nn-NO" dirty="0"/>
              <a:t>, </a:t>
            </a:r>
            <a:r>
              <a:rPr lang="nn-NO" dirty="0" err="1"/>
              <a:t>hvornår</a:t>
            </a:r>
            <a:r>
              <a:rPr lang="nn-NO" dirty="0"/>
              <a:t>, </a:t>
            </a:r>
            <a:r>
              <a:rPr lang="nn-NO" dirty="0" err="1"/>
              <a:t>værktøjer</a:t>
            </a:r>
            <a:r>
              <a:rPr lang="nn-NO" dirty="0"/>
              <a:t>, materiale, mv.</a:t>
            </a:r>
          </a:p>
          <a:p>
            <a:pPr marL="457200" indent="-457200">
              <a:spcAft>
                <a:spcPts val="600"/>
              </a:spcAft>
              <a:buFont typeface="+mj-lt"/>
              <a:buAutoNum type="arabicPeriod"/>
            </a:pPr>
            <a:r>
              <a:rPr lang="nn-NO" b="1"/>
              <a:t>Dan agenda</a:t>
            </a:r>
            <a:r>
              <a:rPr lang="nn-NO"/>
              <a:t> </a:t>
            </a:r>
            <a:r>
              <a:rPr lang="nn-NO" dirty="0" err="1"/>
              <a:t>ift</a:t>
            </a:r>
            <a:r>
              <a:rPr lang="nn-NO" dirty="0"/>
              <a:t>. </a:t>
            </a:r>
            <a:r>
              <a:rPr lang="nn-NO" dirty="0" err="1"/>
              <a:t>overbevisende</a:t>
            </a:r>
            <a:r>
              <a:rPr lang="nn-NO" dirty="0"/>
              <a:t> sæt </a:t>
            </a:r>
            <a:r>
              <a:rPr lang="nn-NO" dirty="0" err="1"/>
              <a:t>af</a:t>
            </a:r>
            <a:r>
              <a:rPr lang="nn-NO" dirty="0"/>
              <a:t> </a:t>
            </a:r>
            <a:r>
              <a:rPr lang="nn-NO" dirty="0" err="1"/>
              <a:t>prioriteringer</a:t>
            </a:r>
            <a:r>
              <a:rPr lang="nn-NO" dirty="0"/>
              <a:t>, mål og </a:t>
            </a:r>
            <a:r>
              <a:rPr lang="nn-NO" dirty="0" err="1"/>
              <a:t>aktionspunkter</a:t>
            </a:r>
            <a:endParaRPr lang="nn-NO" dirty="0"/>
          </a:p>
          <a:p>
            <a:pPr marL="457200" indent="-457200">
              <a:spcAft>
                <a:spcPts val="600"/>
              </a:spcAft>
              <a:buFont typeface="+mj-lt"/>
              <a:buAutoNum type="arabicPeriod"/>
            </a:pPr>
            <a:r>
              <a:rPr lang="nn-NO" b="1" dirty="0" err="1"/>
              <a:t>Træk</a:t>
            </a:r>
            <a:r>
              <a:rPr lang="nn-NO" b="1" dirty="0"/>
              <a:t> forandring </a:t>
            </a:r>
            <a:r>
              <a:rPr lang="nn-NO" b="1" dirty="0" err="1"/>
              <a:t>igennem</a:t>
            </a:r>
            <a:r>
              <a:rPr lang="nn-NO" b="1" dirty="0"/>
              <a:t> systemet </a:t>
            </a:r>
            <a:r>
              <a:rPr lang="nn-NO" dirty="0"/>
              <a:t>og </a:t>
            </a:r>
            <a:r>
              <a:rPr lang="nn-NO" dirty="0" err="1"/>
              <a:t>behold</a:t>
            </a:r>
            <a:r>
              <a:rPr lang="nn-NO" dirty="0"/>
              <a:t> </a:t>
            </a:r>
            <a:r>
              <a:rPr lang="nn-NO" dirty="0" err="1"/>
              <a:t>momentum</a:t>
            </a:r>
            <a:r>
              <a:rPr lang="nn-NO" dirty="0"/>
              <a:t> samt sikre </a:t>
            </a:r>
            <a:r>
              <a:rPr lang="nn-NO" dirty="0" err="1"/>
              <a:t>synlighed</a:t>
            </a:r>
            <a:r>
              <a:rPr lang="nn-NO" dirty="0"/>
              <a:t> og </a:t>
            </a:r>
            <a:r>
              <a:rPr lang="nn-NO" dirty="0" err="1"/>
              <a:t>værdi</a:t>
            </a:r>
            <a:endParaRPr lang="nn-NO" dirty="0"/>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Synkronisering på teamniveau</a:t>
            </a:r>
          </a:p>
          <a:p>
            <a:pPr marL="0" indent="0">
              <a:spcAft>
                <a:spcPts val="600"/>
              </a:spcAft>
              <a:buNone/>
            </a:pPr>
            <a:r>
              <a:rPr lang="da-DK" dirty="0"/>
              <a:t>Information der danner bund for bedst brug af tiden, feedback, stakeholder-status, mv.</a:t>
            </a:r>
          </a:p>
          <a:p>
            <a:pPr marL="0" indent="0">
              <a:spcAft>
                <a:spcPts val="600"/>
              </a:spcAft>
              <a:buNone/>
            </a:pPr>
            <a:r>
              <a:rPr lang="nn-NO" dirty="0"/>
              <a:t>Fra højre til venstre på tavlen, kig efter flaskehalse, blokeringer </a:t>
            </a:r>
            <a:r>
              <a:rPr lang="nn-NO"/>
              <a:t>og WIP-problemer.</a:t>
            </a:r>
            <a:endParaRPr lang="da-DK" dirty="0"/>
          </a:p>
          <a:p>
            <a:pPr marL="0" indent="0">
              <a:spcAft>
                <a:spcPts val="600"/>
              </a:spcAft>
              <a:buNone/>
            </a:pPr>
            <a:endParaRPr lang="nn-N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Hvor godt samarbejder hold/afdelinger/mv. på tværs som en organisation?</a:t>
            </a:r>
          </a:p>
          <a:p>
            <a:pPr marL="0" indent="0">
              <a:spcAft>
                <a:spcPts val="600"/>
              </a:spcAft>
              <a:buNone/>
            </a:pPr>
            <a:r>
              <a:rPr lang="nn-NO" dirty="0"/>
              <a:t>Undgå suboptimering. De fleste systemiske ineffektiviteter opstår i videregivelser og køer.</a:t>
            </a:r>
          </a:p>
          <a:p>
            <a:pPr marL="0" indent="0">
              <a:spcAft>
                <a:spcPts val="600"/>
              </a:spcAft>
              <a:buNone/>
            </a:pPr>
            <a:r>
              <a:rPr lang="nn-NO" dirty="0"/>
              <a:t>Managers gør brug af input fra øvrige kadencer, metrikker og </a:t>
            </a:r>
            <a:r>
              <a:rPr lang="nn-NO" i="1" dirty="0"/>
              <a:t>Net Fitness Score</a:t>
            </a:r>
            <a:r>
              <a:rPr lang="nn-NO" dirty="0"/>
              <a:t> og søger øge </a:t>
            </a:r>
            <a:r>
              <a:rPr lang="nn-NO" i="1" dirty="0"/>
              <a:t>flow efficiency </a:t>
            </a:r>
            <a:r>
              <a:rPr lang="nn-NO" dirty="0"/>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kontinuerlige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dirty="0">
                <a:solidFill>
                  <a:schemeClr val="bg1">
                    <a:lumMod val="95000"/>
                  </a:schemeClr>
                </a:solidFill>
              </a:rPr>
              <a:t>Et pragmatisk stykke forandringsledelsesråd: påbegynd ikke dit initiativ ved at se på roller</a:t>
            </a:r>
          </a:p>
          <a:p>
            <a:pPr>
              <a:spcAft>
                <a:spcPts val="600"/>
              </a:spcAft>
            </a:pPr>
            <a:r>
              <a:rPr lang="da-DK" dirty="0">
                <a:solidFill>
                  <a:schemeClr val="bg1">
                    <a:lumMod val="95000"/>
                  </a:schemeClr>
                </a:solidFill>
              </a:rPr>
              <a:t>Bygger på en underliggende filosofi om at: </a:t>
            </a:r>
            <a:br>
              <a:rPr lang="da-DK" dirty="0">
                <a:solidFill>
                  <a:schemeClr val="bg1">
                    <a:lumMod val="95000"/>
                  </a:schemeClr>
                </a:solidFill>
              </a:rPr>
            </a:br>
            <a:r>
              <a:rPr lang="da-DK" dirty="0">
                <a:solidFill>
                  <a:schemeClr val="bg1">
                    <a:lumMod val="95000"/>
                  </a:schemeClr>
                </a:solidFill>
              </a:rPr>
              <a:t>finde veje/måder omkring forhindringer for at nå til forandring</a:t>
            </a:r>
          </a:p>
          <a:p>
            <a:pPr>
              <a:spcAft>
                <a:spcPts val="600"/>
              </a:spcAft>
            </a:pPr>
            <a:r>
              <a:rPr lang="da-DK" dirty="0">
                <a:solidFill>
                  <a:schemeClr val="bg1">
                    <a:lumMod val="95000"/>
                  </a:schemeClr>
                </a:solidFill>
              </a:rPr>
              <a:t> Intet anden princip eller praksis udtrykker helt så direkte "respekt for mennesker" </a:t>
            </a:r>
          </a:p>
          <a:p>
            <a:pPr>
              <a:spcAft>
                <a:spcPts val="600"/>
              </a:spcAft>
            </a:pPr>
            <a:r>
              <a:rPr lang="da-DK" dirty="0">
                <a:solidFill>
                  <a:schemeClr val="bg1">
                    <a:lumMod val="95000"/>
                  </a:schemeClr>
                </a:solidFill>
              </a:rPr>
              <a:t>Se også GP #1 - </a:t>
            </a:r>
            <a:r>
              <a:rPr lang="da-DK" dirty="0">
                <a:solidFill>
                  <a:schemeClr val="bg1"/>
                </a:solidFill>
              </a:rPr>
              <a:t>Begynd</a:t>
            </a:r>
            <a:r>
              <a:rPr lang="nn-NO" dirty="0">
                <a:solidFill>
                  <a:schemeClr val="bg1"/>
                </a:solidFill>
              </a:rPr>
              <a:t> med </a:t>
            </a:r>
            <a:r>
              <a:rPr lang="da-DK" dirty="0">
                <a:solidFill>
                  <a:schemeClr val="bg1"/>
                </a:solidFill>
              </a:rPr>
              <a:t>hvad</a:t>
            </a:r>
            <a:r>
              <a:rPr lang="nn-NO" dirty="0">
                <a:solidFill>
                  <a:schemeClr val="bg1"/>
                </a:solidFill>
              </a:rPr>
              <a:t> du </a:t>
            </a:r>
            <a:r>
              <a:rPr lang="da-DK" dirty="0">
                <a:solidFill>
                  <a:schemeClr val="bg1"/>
                </a:solidFill>
              </a:rPr>
              <a:t>allerede</a:t>
            </a:r>
            <a:r>
              <a:rPr lang="nn-NO" dirty="0">
                <a:solidFill>
                  <a:schemeClr val="bg1"/>
                </a:solidFill>
              </a:rPr>
              <a:t> </a:t>
            </a:r>
            <a:r>
              <a:rPr lang="nn-NO" dirty="0" err="1">
                <a:solidFill>
                  <a:schemeClr val="bg1"/>
                </a:solidFill>
              </a:rPr>
              <a:t>gør</a:t>
            </a:r>
            <a:r>
              <a:rPr lang="nn-NO" dirty="0">
                <a:solidFill>
                  <a:schemeClr val="bg1"/>
                </a:solidFill>
              </a:rPr>
              <a:t>. Dette </a:t>
            </a:r>
            <a:r>
              <a:rPr lang="nn-NO" dirty="0" err="1">
                <a:solidFill>
                  <a:schemeClr val="bg1"/>
                </a:solidFill>
              </a:rPr>
              <a:t>gælder</a:t>
            </a:r>
            <a:r>
              <a:rPr lang="nn-NO" dirty="0">
                <a:solidFill>
                  <a:schemeClr val="bg1"/>
                </a:solidFill>
              </a:rPr>
              <a:t> også </a:t>
            </a:r>
            <a:r>
              <a:rPr lang="nn-NO" dirty="0" err="1">
                <a:solidFill>
                  <a:schemeClr val="bg1"/>
                </a:solidFill>
              </a:rPr>
              <a:t>hvem</a:t>
            </a:r>
            <a:r>
              <a:rPr lang="nn-NO" dirty="0">
                <a:solidFill>
                  <a:schemeClr val="bg1"/>
                </a:solidFill>
              </a:rPr>
              <a:t> der </a:t>
            </a:r>
            <a:r>
              <a:rPr lang="nn-NO" dirty="0" err="1">
                <a:solidFill>
                  <a:schemeClr val="bg1"/>
                </a:solidFill>
              </a:rPr>
              <a:t>gør</a:t>
            </a:r>
            <a:r>
              <a:rPr lang="nn-NO" dirty="0">
                <a:solidFill>
                  <a:schemeClr val="bg1"/>
                </a:solidFill>
              </a:rPr>
              <a:t> det </a:t>
            </a:r>
            <a:endParaRPr lang="da-DK" dirty="0">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10471</TotalTime>
  <Words>2330</Words>
  <Application>Microsoft Office PowerPoint</Application>
  <PresentationFormat>Custom</PresentationFormat>
  <Paragraphs>308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 Presentation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251</cp:revision>
  <dcterms:created xsi:type="dcterms:W3CDTF">2017-01-18T10:20:18Z</dcterms:created>
  <dcterms:modified xsi:type="dcterms:W3CDTF">2017-03-06T08:44:14Z</dcterms:modified>
</cp:coreProperties>
</file>